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96" r:id="rId1"/>
  </p:sldMasterIdLst>
  <p:sldIdLst>
    <p:sldId id="256" r:id="rId2"/>
    <p:sldId id="257" r:id="rId3"/>
    <p:sldId id="258" r:id="rId4"/>
    <p:sldId id="259" r:id="rId5"/>
    <p:sldId id="260" r:id="rId6"/>
    <p:sldId id="261" r:id="rId7"/>
    <p:sldId id="262" r:id="rId8"/>
    <p:sldId id="264" r:id="rId9"/>
    <p:sldId id="263" r:id="rId10"/>
    <p:sldId id="265" r:id="rId11"/>
    <p:sldId id="266" r:id="rId12"/>
    <p:sldId id="267" r:id="rId13"/>
    <p:sldId id="268" r:id="rId14"/>
    <p:sldId id="269" r:id="rId15"/>
    <p:sldId id="272" r:id="rId16"/>
    <p:sldId id="270" r:id="rId17"/>
    <p:sldId id="271"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00" autoAdjust="0"/>
    <p:restoredTop sz="94660"/>
  </p:normalViewPr>
  <p:slideViewPr>
    <p:cSldViewPr snapToGrid="0">
      <p:cViewPr varScale="1">
        <p:scale>
          <a:sx n="72" d="100"/>
          <a:sy n="72" d="100"/>
        </p:scale>
        <p:origin x="66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CE89E89-A5F8-445F-9F43-7FF512656EEE}" type="doc">
      <dgm:prSet loTypeId="urn:microsoft.com/office/officeart/2008/layout/VerticalCurvedList" loCatId="list" qsTypeId="urn:microsoft.com/office/officeart/2005/8/quickstyle/simple3" qsCatId="simple" csTypeId="urn:microsoft.com/office/officeart/2005/8/colors/accent0_3" csCatId="mainScheme" phldr="1"/>
      <dgm:spPr/>
      <dgm:t>
        <a:bodyPr/>
        <a:lstStyle/>
        <a:p>
          <a:endParaRPr lang="en-US"/>
        </a:p>
      </dgm:t>
    </dgm:pt>
    <dgm:pt modelId="{08B1EF42-AFC6-4A43-9D2C-CE4F47A27285}">
      <dgm:prSet phldrT="[Text]" custT="1"/>
      <dgm:spPr/>
      <dgm:t>
        <a:bodyPr/>
        <a:lstStyle/>
        <a:p>
          <a:r>
            <a:rPr lang="en-US" sz="3200" dirty="0">
              <a:latin typeface="Comic Sans MS" panose="030F0702030302020204" pitchFamily="66" charset="0"/>
            </a:rPr>
            <a:t>NC Muhammad Mohsin Zafar</a:t>
          </a:r>
        </a:p>
      </dgm:t>
    </dgm:pt>
    <dgm:pt modelId="{4B040A44-3A5E-4B6E-8404-FC2E47834703}" type="parTrans" cxnId="{B3AECFB1-5BD0-49D0-BA89-A2619BBAA23B}">
      <dgm:prSet/>
      <dgm:spPr/>
      <dgm:t>
        <a:bodyPr/>
        <a:lstStyle/>
        <a:p>
          <a:endParaRPr lang="en-US"/>
        </a:p>
      </dgm:t>
    </dgm:pt>
    <dgm:pt modelId="{8A9BB665-46AA-49AC-B1A4-D47345AFEBA8}" type="sibTrans" cxnId="{B3AECFB1-5BD0-49D0-BA89-A2619BBAA23B}">
      <dgm:prSet/>
      <dgm:spPr/>
      <dgm:t>
        <a:bodyPr/>
        <a:lstStyle/>
        <a:p>
          <a:endParaRPr lang="en-US"/>
        </a:p>
      </dgm:t>
    </dgm:pt>
    <dgm:pt modelId="{852E197F-25F1-4BF2-8E62-CB98590DEC99}">
      <dgm:prSet phldrT="[Text]" custT="1"/>
      <dgm:spPr/>
      <dgm:t>
        <a:bodyPr/>
        <a:lstStyle/>
        <a:p>
          <a:r>
            <a:rPr lang="en-US" sz="3200" dirty="0">
              <a:latin typeface="Comic Sans MS" panose="030F0702030302020204" pitchFamily="66" charset="0"/>
            </a:rPr>
            <a:t>NC Muhammad </a:t>
          </a:r>
          <a:r>
            <a:rPr lang="en-US" sz="3200" dirty="0" err="1">
              <a:latin typeface="Comic Sans MS" panose="030F0702030302020204" pitchFamily="66" charset="0"/>
            </a:rPr>
            <a:t>Sufyan</a:t>
          </a:r>
          <a:endParaRPr lang="en-US" sz="3200" dirty="0">
            <a:latin typeface="Comic Sans MS" panose="030F0702030302020204" pitchFamily="66" charset="0"/>
          </a:endParaRPr>
        </a:p>
      </dgm:t>
    </dgm:pt>
    <dgm:pt modelId="{E7FCF356-0EE0-4EE6-A84E-561C8C6B5114}" type="parTrans" cxnId="{0FC2AFDB-9A69-4744-A282-E5F7DEAAA09E}">
      <dgm:prSet/>
      <dgm:spPr/>
      <dgm:t>
        <a:bodyPr/>
        <a:lstStyle/>
        <a:p>
          <a:endParaRPr lang="en-US"/>
        </a:p>
      </dgm:t>
    </dgm:pt>
    <dgm:pt modelId="{686D2447-E4E6-4256-A585-C30D17B26E92}" type="sibTrans" cxnId="{0FC2AFDB-9A69-4744-A282-E5F7DEAAA09E}">
      <dgm:prSet/>
      <dgm:spPr/>
      <dgm:t>
        <a:bodyPr/>
        <a:lstStyle/>
        <a:p>
          <a:endParaRPr lang="en-US"/>
        </a:p>
      </dgm:t>
    </dgm:pt>
    <dgm:pt modelId="{EFB4376B-3868-4DD6-B050-1DCC16F4D75D}">
      <dgm:prSet phldrT="[Text]" custT="1"/>
      <dgm:spPr/>
      <dgm:t>
        <a:bodyPr/>
        <a:lstStyle/>
        <a:p>
          <a:r>
            <a:rPr lang="en-US" sz="3200" dirty="0">
              <a:latin typeface="Comic Sans MS" panose="030F0702030302020204" pitchFamily="66" charset="0"/>
            </a:rPr>
            <a:t>NC Muhammad </a:t>
          </a:r>
          <a:r>
            <a:rPr lang="en-US" sz="3200" dirty="0" err="1">
              <a:latin typeface="Comic Sans MS" panose="030F0702030302020204" pitchFamily="66" charset="0"/>
            </a:rPr>
            <a:t>Awab</a:t>
          </a:r>
          <a:endParaRPr lang="en-US" sz="3200" dirty="0">
            <a:latin typeface="Comic Sans MS" panose="030F0702030302020204" pitchFamily="66" charset="0"/>
          </a:endParaRPr>
        </a:p>
      </dgm:t>
    </dgm:pt>
    <dgm:pt modelId="{73859C7E-952C-4718-AF25-8B83F19857E1}" type="parTrans" cxnId="{4947D629-DE2F-493E-BAEE-CB8998CEC79B}">
      <dgm:prSet/>
      <dgm:spPr/>
      <dgm:t>
        <a:bodyPr/>
        <a:lstStyle/>
        <a:p>
          <a:endParaRPr lang="en-US"/>
        </a:p>
      </dgm:t>
    </dgm:pt>
    <dgm:pt modelId="{84F3F6DE-327C-420B-9C69-D8D54A22A766}" type="sibTrans" cxnId="{4947D629-DE2F-493E-BAEE-CB8998CEC79B}">
      <dgm:prSet/>
      <dgm:spPr/>
      <dgm:t>
        <a:bodyPr/>
        <a:lstStyle/>
        <a:p>
          <a:endParaRPr lang="en-US"/>
        </a:p>
      </dgm:t>
    </dgm:pt>
    <dgm:pt modelId="{C9DDCF34-F35B-4A64-9FA7-5D0EA93F8560}" type="pres">
      <dgm:prSet presAssocID="{9CE89E89-A5F8-445F-9F43-7FF512656EEE}" presName="Name0" presStyleCnt="0">
        <dgm:presLayoutVars>
          <dgm:chMax val="7"/>
          <dgm:chPref val="7"/>
          <dgm:dir/>
        </dgm:presLayoutVars>
      </dgm:prSet>
      <dgm:spPr/>
    </dgm:pt>
    <dgm:pt modelId="{12B67353-A231-4FF3-AF5A-A765AA4AAC7C}" type="pres">
      <dgm:prSet presAssocID="{9CE89E89-A5F8-445F-9F43-7FF512656EEE}" presName="Name1" presStyleCnt="0"/>
      <dgm:spPr/>
    </dgm:pt>
    <dgm:pt modelId="{E0749812-302E-4F79-BE5D-DD504A740673}" type="pres">
      <dgm:prSet presAssocID="{9CE89E89-A5F8-445F-9F43-7FF512656EEE}" presName="cycle" presStyleCnt="0"/>
      <dgm:spPr/>
    </dgm:pt>
    <dgm:pt modelId="{5BFC7332-1E22-45E2-A672-AE85D3AE67ED}" type="pres">
      <dgm:prSet presAssocID="{9CE89E89-A5F8-445F-9F43-7FF512656EEE}" presName="srcNode" presStyleLbl="node1" presStyleIdx="0" presStyleCnt="3"/>
      <dgm:spPr/>
    </dgm:pt>
    <dgm:pt modelId="{FBFEB579-5026-4E87-9F54-406869A718B2}" type="pres">
      <dgm:prSet presAssocID="{9CE89E89-A5F8-445F-9F43-7FF512656EEE}" presName="conn" presStyleLbl="parChTrans1D2" presStyleIdx="0" presStyleCnt="1"/>
      <dgm:spPr/>
    </dgm:pt>
    <dgm:pt modelId="{BF104369-3327-4552-9DD5-9AC28F3E5129}" type="pres">
      <dgm:prSet presAssocID="{9CE89E89-A5F8-445F-9F43-7FF512656EEE}" presName="extraNode" presStyleLbl="node1" presStyleIdx="0" presStyleCnt="3"/>
      <dgm:spPr/>
    </dgm:pt>
    <dgm:pt modelId="{F28AADAF-7F4E-45B8-8EA1-149BF007EE3F}" type="pres">
      <dgm:prSet presAssocID="{9CE89E89-A5F8-445F-9F43-7FF512656EEE}" presName="dstNode" presStyleLbl="node1" presStyleIdx="0" presStyleCnt="3"/>
      <dgm:spPr/>
    </dgm:pt>
    <dgm:pt modelId="{1EF946F4-4966-45CB-B503-71E8F9101E0A}" type="pres">
      <dgm:prSet presAssocID="{08B1EF42-AFC6-4A43-9D2C-CE4F47A27285}" presName="text_1" presStyleLbl="node1" presStyleIdx="0" presStyleCnt="3">
        <dgm:presLayoutVars>
          <dgm:bulletEnabled val="1"/>
        </dgm:presLayoutVars>
      </dgm:prSet>
      <dgm:spPr/>
    </dgm:pt>
    <dgm:pt modelId="{A84D18D0-0FAA-446C-B422-16CDABEF1777}" type="pres">
      <dgm:prSet presAssocID="{08B1EF42-AFC6-4A43-9D2C-CE4F47A27285}" presName="accent_1" presStyleCnt="0"/>
      <dgm:spPr/>
    </dgm:pt>
    <dgm:pt modelId="{898D71B0-FB19-4A60-94F5-E06ECCB3D292}" type="pres">
      <dgm:prSet presAssocID="{08B1EF42-AFC6-4A43-9D2C-CE4F47A27285}" presName="accentRepeatNode" presStyleLbl="solidFgAcc1" presStyleIdx="0" presStyleCnt="3"/>
      <dgm:spPr/>
    </dgm:pt>
    <dgm:pt modelId="{E8A51CA5-24D8-4F3B-AA31-A5B6EF63C0A5}" type="pres">
      <dgm:prSet presAssocID="{852E197F-25F1-4BF2-8E62-CB98590DEC99}" presName="text_2" presStyleLbl="node1" presStyleIdx="1" presStyleCnt="3">
        <dgm:presLayoutVars>
          <dgm:bulletEnabled val="1"/>
        </dgm:presLayoutVars>
      </dgm:prSet>
      <dgm:spPr/>
    </dgm:pt>
    <dgm:pt modelId="{3551FD60-2988-4933-B111-2C36E06DFB89}" type="pres">
      <dgm:prSet presAssocID="{852E197F-25F1-4BF2-8E62-CB98590DEC99}" presName="accent_2" presStyleCnt="0"/>
      <dgm:spPr/>
    </dgm:pt>
    <dgm:pt modelId="{9755C42D-C451-4FA9-8E42-A92EF01100A8}" type="pres">
      <dgm:prSet presAssocID="{852E197F-25F1-4BF2-8E62-CB98590DEC99}" presName="accentRepeatNode" presStyleLbl="solidFgAcc1" presStyleIdx="1" presStyleCnt="3"/>
      <dgm:spPr/>
    </dgm:pt>
    <dgm:pt modelId="{1F0C8CDF-6403-409C-9852-55467DCEE018}" type="pres">
      <dgm:prSet presAssocID="{EFB4376B-3868-4DD6-B050-1DCC16F4D75D}" presName="text_3" presStyleLbl="node1" presStyleIdx="2" presStyleCnt="3">
        <dgm:presLayoutVars>
          <dgm:bulletEnabled val="1"/>
        </dgm:presLayoutVars>
      </dgm:prSet>
      <dgm:spPr/>
    </dgm:pt>
    <dgm:pt modelId="{36544A21-FA66-4062-BAF8-504511DC072D}" type="pres">
      <dgm:prSet presAssocID="{EFB4376B-3868-4DD6-B050-1DCC16F4D75D}" presName="accent_3" presStyleCnt="0"/>
      <dgm:spPr/>
    </dgm:pt>
    <dgm:pt modelId="{14989D7B-FDBC-41E9-8E55-A4AC718BBE72}" type="pres">
      <dgm:prSet presAssocID="{EFB4376B-3868-4DD6-B050-1DCC16F4D75D}" presName="accentRepeatNode" presStyleLbl="solidFgAcc1" presStyleIdx="2" presStyleCnt="3"/>
      <dgm:spPr/>
    </dgm:pt>
  </dgm:ptLst>
  <dgm:cxnLst>
    <dgm:cxn modelId="{3903C013-3EF3-45DE-AB0B-4539CBF9BD38}" type="presOf" srcId="{852E197F-25F1-4BF2-8E62-CB98590DEC99}" destId="{E8A51CA5-24D8-4F3B-AA31-A5B6EF63C0A5}" srcOrd="0" destOrd="0" presId="urn:microsoft.com/office/officeart/2008/layout/VerticalCurvedList"/>
    <dgm:cxn modelId="{4947D629-DE2F-493E-BAEE-CB8998CEC79B}" srcId="{9CE89E89-A5F8-445F-9F43-7FF512656EEE}" destId="{EFB4376B-3868-4DD6-B050-1DCC16F4D75D}" srcOrd="2" destOrd="0" parTransId="{73859C7E-952C-4718-AF25-8B83F19857E1}" sibTransId="{84F3F6DE-327C-420B-9C69-D8D54A22A766}"/>
    <dgm:cxn modelId="{F57FA73E-5067-4C6E-996E-C05E8C627EBB}" type="presOf" srcId="{8A9BB665-46AA-49AC-B1A4-D47345AFEBA8}" destId="{FBFEB579-5026-4E87-9F54-406869A718B2}" srcOrd="0" destOrd="0" presId="urn:microsoft.com/office/officeart/2008/layout/VerticalCurvedList"/>
    <dgm:cxn modelId="{1E754668-67A5-40C5-AFE5-6626E0EA6C98}" type="presOf" srcId="{EFB4376B-3868-4DD6-B050-1DCC16F4D75D}" destId="{1F0C8CDF-6403-409C-9852-55467DCEE018}" srcOrd="0" destOrd="0" presId="urn:microsoft.com/office/officeart/2008/layout/VerticalCurvedList"/>
    <dgm:cxn modelId="{997F219E-F83E-44D6-A50A-ED73BC2C0A55}" type="presOf" srcId="{08B1EF42-AFC6-4A43-9D2C-CE4F47A27285}" destId="{1EF946F4-4966-45CB-B503-71E8F9101E0A}" srcOrd="0" destOrd="0" presId="urn:microsoft.com/office/officeart/2008/layout/VerticalCurvedList"/>
    <dgm:cxn modelId="{B3AECFB1-5BD0-49D0-BA89-A2619BBAA23B}" srcId="{9CE89E89-A5F8-445F-9F43-7FF512656EEE}" destId="{08B1EF42-AFC6-4A43-9D2C-CE4F47A27285}" srcOrd="0" destOrd="0" parTransId="{4B040A44-3A5E-4B6E-8404-FC2E47834703}" sibTransId="{8A9BB665-46AA-49AC-B1A4-D47345AFEBA8}"/>
    <dgm:cxn modelId="{0FC2AFDB-9A69-4744-A282-E5F7DEAAA09E}" srcId="{9CE89E89-A5F8-445F-9F43-7FF512656EEE}" destId="{852E197F-25F1-4BF2-8E62-CB98590DEC99}" srcOrd="1" destOrd="0" parTransId="{E7FCF356-0EE0-4EE6-A84E-561C8C6B5114}" sibTransId="{686D2447-E4E6-4256-A585-C30D17B26E92}"/>
    <dgm:cxn modelId="{6D47B0F0-A469-4E98-8B0A-6036C751CFD8}" type="presOf" srcId="{9CE89E89-A5F8-445F-9F43-7FF512656EEE}" destId="{C9DDCF34-F35B-4A64-9FA7-5D0EA93F8560}" srcOrd="0" destOrd="0" presId="urn:microsoft.com/office/officeart/2008/layout/VerticalCurvedList"/>
    <dgm:cxn modelId="{4DE2CC1C-A74C-48CE-97CA-E05E0712F496}" type="presParOf" srcId="{C9DDCF34-F35B-4A64-9FA7-5D0EA93F8560}" destId="{12B67353-A231-4FF3-AF5A-A765AA4AAC7C}" srcOrd="0" destOrd="0" presId="urn:microsoft.com/office/officeart/2008/layout/VerticalCurvedList"/>
    <dgm:cxn modelId="{5D3B29A7-8B4D-4E38-9CB0-27427603AEDD}" type="presParOf" srcId="{12B67353-A231-4FF3-AF5A-A765AA4AAC7C}" destId="{E0749812-302E-4F79-BE5D-DD504A740673}" srcOrd="0" destOrd="0" presId="urn:microsoft.com/office/officeart/2008/layout/VerticalCurvedList"/>
    <dgm:cxn modelId="{C86C31C5-3238-4186-8D16-811525CE99FE}" type="presParOf" srcId="{E0749812-302E-4F79-BE5D-DD504A740673}" destId="{5BFC7332-1E22-45E2-A672-AE85D3AE67ED}" srcOrd="0" destOrd="0" presId="urn:microsoft.com/office/officeart/2008/layout/VerticalCurvedList"/>
    <dgm:cxn modelId="{0D0999ED-CE86-43C4-9ABF-FC09C5632735}" type="presParOf" srcId="{E0749812-302E-4F79-BE5D-DD504A740673}" destId="{FBFEB579-5026-4E87-9F54-406869A718B2}" srcOrd="1" destOrd="0" presId="urn:microsoft.com/office/officeart/2008/layout/VerticalCurvedList"/>
    <dgm:cxn modelId="{7A9B883C-5596-4946-A31A-C582CB2F55EF}" type="presParOf" srcId="{E0749812-302E-4F79-BE5D-DD504A740673}" destId="{BF104369-3327-4552-9DD5-9AC28F3E5129}" srcOrd="2" destOrd="0" presId="urn:microsoft.com/office/officeart/2008/layout/VerticalCurvedList"/>
    <dgm:cxn modelId="{720449F0-F99D-4CB1-98E6-6787F0B28276}" type="presParOf" srcId="{E0749812-302E-4F79-BE5D-DD504A740673}" destId="{F28AADAF-7F4E-45B8-8EA1-149BF007EE3F}" srcOrd="3" destOrd="0" presId="urn:microsoft.com/office/officeart/2008/layout/VerticalCurvedList"/>
    <dgm:cxn modelId="{9E4D2582-2841-4E62-9472-BF746FD88F24}" type="presParOf" srcId="{12B67353-A231-4FF3-AF5A-A765AA4AAC7C}" destId="{1EF946F4-4966-45CB-B503-71E8F9101E0A}" srcOrd="1" destOrd="0" presId="urn:microsoft.com/office/officeart/2008/layout/VerticalCurvedList"/>
    <dgm:cxn modelId="{B2090D58-1468-4298-A7E5-E00B824B53E6}" type="presParOf" srcId="{12B67353-A231-4FF3-AF5A-A765AA4AAC7C}" destId="{A84D18D0-0FAA-446C-B422-16CDABEF1777}" srcOrd="2" destOrd="0" presId="urn:microsoft.com/office/officeart/2008/layout/VerticalCurvedList"/>
    <dgm:cxn modelId="{6C3F782C-BF5D-40C6-9E51-25641AA36365}" type="presParOf" srcId="{A84D18D0-0FAA-446C-B422-16CDABEF1777}" destId="{898D71B0-FB19-4A60-94F5-E06ECCB3D292}" srcOrd="0" destOrd="0" presId="urn:microsoft.com/office/officeart/2008/layout/VerticalCurvedList"/>
    <dgm:cxn modelId="{722163D2-6BB2-44F8-8660-9208E25989FF}" type="presParOf" srcId="{12B67353-A231-4FF3-AF5A-A765AA4AAC7C}" destId="{E8A51CA5-24D8-4F3B-AA31-A5B6EF63C0A5}" srcOrd="3" destOrd="0" presId="urn:microsoft.com/office/officeart/2008/layout/VerticalCurvedList"/>
    <dgm:cxn modelId="{3B9BA2B5-1282-4795-BF64-7945A5640AAB}" type="presParOf" srcId="{12B67353-A231-4FF3-AF5A-A765AA4AAC7C}" destId="{3551FD60-2988-4933-B111-2C36E06DFB89}" srcOrd="4" destOrd="0" presId="urn:microsoft.com/office/officeart/2008/layout/VerticalCurvedList"/>
    <dgm:cxn modelId="{8C2CCB73-C0E5-4074-BA9B-2A4E625A9571}" type="presParOf" srcId="{3551FD60-2988-4933-B111-2C36E06DFB89}" destId="{9755C42D-C451-4FA9-8E42-A92EF01100A8}" srcOrd="0" destOrd="0" presId="urn:microsoft.com/office/officeart/2008/layout/VerticalCurvedList"/>
    <dgm:cxn modelId="{1CFF30BD-C655-433F-AB71-B724F2979A9E}" type="presParOf" srcId="{12B67353-A231-4FF3-AF5A-A765AA4AAC7C}" destId="{1F0C8CDF-6403-409C-9852-55467DCEE018}" srcOrd="5" destOrd="0" presId="urn:microsoft.com/office/officeart/2008/layout/VerticalCurvedList"/>
    <dgm:cxn modelId="{9E752A7F-9669-40EF-9E2F-CE2FA19AF40B}" type="presParOf" srcId="{12B67353-A231-4FF3-AF5A-A765AA4AAC7C}" destId="{36544A21-FA66-4062-BAF8-504511DC072D}" srcOrd="6" destOrd="0" presId="urn:microsoft.com/office/officeart/2008/layout/VerticalCurvedList"/>
    <dgm:cxn modelId="{461DD2DA-0DF3-49CD-A386-E5EF7D08571E}" type="presParOf" srcId="{36544A21-FA66-4062-BAF8-504511DC072D}" destId="{14989D7B-FDBC-41E9-8E55-A4AC718BBE72}" srcOrd="0" destOrd="0" presId="urn:microsoft.com/office/officeart/2008/layout/VerticalCurved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BFEB579-5026-4E87-9F54-406869A718B2}">
      <dsp:nvSpPr>
        <dsp:cNvPr id="0" name=""/>
        <dsp:cNvSpPr/>
      </dsp:nvSpPr>
      <dsp:spPr>
        <a:xfrm>
          <a:off x="-4048330" y="-621400"/>
          <a:ext cx="4824201" cy="4824201"/>
        </a:xfrm>
        <a:prstGeom prst="blockArc">
          <a:avLst>
            <a:gd name="adj1" fmla="val 18900000"/>
            <a:gd name="adj2" fmla="val 2700000"/>
            <a:gd name="adj3" fmla="val 448"/>
          </a:avLst>
        </a:prstGeom>
        <a:noFill/>
        <a:ln w="34925" cap="flat" cmpd="sng" algn="in">
          <a:solidFill>
            <a:schemeClr val="dk2">
              <a:shade val="60000"/>
              <a:hueOff val="0"/>
              <a:satOff val="0"/>
              <a:lumOff val="0"/>
              <a:alphaOff val="0"/>
            </a:schemeClr>
          </a:solidFill>
          <a:prstDash val="solid"/>
        </a:ln>
        <a:effectLst/>
      </dsp:spPr>
      <dsp:style>
        <a:lnRef idx="2">
          <a:scrgbClr r="0" g="0" b="0"/>
        </a:lnRef>
        <a:fillRef idx="0">
          <a:scrgbClr r="0" g="0" b="0"/>
        </a:fillRef>
        <a:effectRef idx="0">
          <a:scrgbClr r="0" g="0" b="0"/>
        </a:effectRef>
        <a:fontRef idx="minor"/>
      </dsp:style>
    </dsp:sp>
    <dsp:sp modelId="{1EF946F4-4966-45CB-B503-71E8F9101E0A}">
      <dsp:nvSpPr>
        <dsp:cNvPr id="0" name=""/>
        <dsp:cNvSpPr/>
      </dsp:nvSpPr>
      <dsp:spPr>
        <a:xfrm>
          <a:off x="498957" y="358140"/>
          <a:ext cx="9054678" cy="716280"/>
        </a:xfrm>
        <a:prstGeom prst="rect">
          <a:avLst/>
        </a:prstGeom>
        <a:gradFill rotWithShape="0">
          <a:gsLst>
            <a:gs pos="0">
              <a:schemeClr val="dk2">
                <a:hueOff val="0"/>
                <a:satOff val="0"/>
                <a:lumOff val="0"/>
                <a:alphaOff val="0"/>
                <a:tint val="67000"/>
                <a:satMod val="105000"/>
                <a:lumMod val="110000"/>
              </a:schemeClr>
            </a:gs>
            <a:gs pos="50000">
              <a:schemeClr val="dk2">
                <a:hueOff val="0"/>
                <a:satOff val="0"/>
                <a:lumOff val="0"/>
                <a:alphaOff val="0"/>
                <a:tint val="73000"/>
                <a:satMod val="103000"/>
                <a:lumMod val="105000"/>
              </a:schemeClr>
            </a:gs>
            <a:gs pos="100000">
              <a:schemeClr val="dk2">
                <a:hueOff val="0"/>
                <a:satOff val="0"/>
                <a:lumOff val="0"/>
                <a:alphaOff val="0"/>
                <a:tint val="81000"/>
                <a:satMod val="109000"/>
                <a:lumMod val="105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68547"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latin typeface="Comic Sans MS" panose="030F0702030302020204" pitchFamily="66" charset="0"/>
            </a:rPr>
            <a:t>NC Muhammad Mohsin Zafar</a:t>
          </a:r>
        </a:p>
      </dsp:txBody>
      <dsp:txXfrm>
        <a:off x="498957" y="358140"/>
        <a:ext cx="9054678" cy="716280"/>
      </dsp:txXfrm>
    </dsp:sp>
    <dsp:sp modelId="{898D71B0-FB19-4A60-94F5-E06ECCB3D292}">
      <dsp:nvSpPr>
        <dsp:cNvPr id="0" name=""/>
        <dsp:cNvSpPr/>
      </dsp:nvSpPr>
      <dsp:spPr>
        <a:xfrm>
          <a:off x="51282" y="268605"/>
          <a:ext cx="895350" cy="895350"/>
        </a:xfrm>
        <a:prstGeom prst="ellipse">
          <a:avLst/>
        </a:prstGeom>
        <a:gradFill rotWithShape="0">
          <a:gsLst>
            <a:gs pos="0">
              <a:schemeClr val="lt2">
                <a:hueOff val="0"/>
                <a:satOff val="0"/>
                <a:lumOff val="0"/>
                <a:alphaOff val="0"/>
                <a:tint val="67000"/>
                <a:satMod val="105000"/>
                <a:lumMod val="110000"/>
              </a:schemeClr>
            </a:gs>
            <a:gs pos="50000">
              <a:schemeClr val="lt2">
                <a:hueOff val="0"/>
                <a:satOff val="0"/>
                <a:lumOff val="0"/>
                <a:alphaOff val="0"/>
                <a:tint val="73000"/>
                <a:satMod val="103000"/>
                <a:lumMod val="105000"/>
              </a:schemeClr>
            </a:gs>
            <a:gs pos="100000">
              <a:schemeClr val="lt2">
                <a:hueOff val="0"/>
                <a:satOff val="0"/>
                <a:lumOff val="0"/>
                <a:alphaOff val="0"/>
                <a:tint val="81000"/>
                <a:satMod val="109000"/>
                <a:lumMod val="105000"/>
              </a:schemeClr>
            </a:gs>
          </a:gsLst>
          <a:lin ang="5400000" scaled="0"/>
        </a:gradFill>
        <a:ln w="6350" cap="flat" cmpd="sng" algn="in">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E8A51CA5-24D8-4F3B-AA31-A5B6EF63C0A5}">
      <dsp:nvSpPr>
        <dsp:cNvPr id="0" name=""/>
        <dsp:cNvSpPr/>
      </dsp:nvSpPr>
      <dsp:spPr>
        <a:xfrm>
          <a:off x="759325" y="1432560"/>
          <a:ext cx="8794310" cy="716280"/>
        </a:xfrm>
        <a:prstGeom prst="rect">
          <a:avLst/>
        </a:prstGeom>
        <a:gradFill rotWithShape="0">
          <a:gsLst>
            <a:gs pos="0">
              <a:schemeClr val="dk2">
                <a:hueOff val="0"/>
                <a:satOff val="0"/>
                <a:lumOff val="0"/>
                <a:alphaOff val="0"/>
                <a:tint val="67000"/>
                <a:satMod val="105000"/>
                <a:lumMod val="110000"/>
              </a:schemeClr>
            </a:gs>
            <a:gs pos="50000">
              <a:schemeClr val="dk2">
                <a:hueOff val="0"/>
                <a:satOff val="0"/>
                <a:lumOff val="0"/>
                <a:alphaOff val="0"/>
                <a:tint val="73000"/>
                <a:satMod val="103000"/>
                <a:lumMod val="105000"/>
              </a:schemeClr>
            </a:gs>
            <a:gs pos="100000">
              <a:schemeClr val="dk2">
                <a:hueOff val="0"/>
                <a:satOff val="0"/>
                <a:lumOff val="0"/>
                <a:alphaOff val="0"/>
                <a:tint val="81000"/>
                <a:satMod val="109000"/>
                <a:lumMod val="105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68547"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latin typeface="Comic Sans MS" panose="030F0702030302020204" pitchFamily="66" charset="0"/>
            </a:rPr>
            <a:t>NC Muhammad </a:t>
          </a:r>
          <a:r>
            <a:rPr lang="en-US" sz="3200" kern="1200" dirty="0" err="1">
              <a:latin typeface="Comic Sans MS" panose="030F0702030302020204" pitchFamily="66" charset="0"/>
            </a:rPr>
            <a:t>Sufyan</a:t>
          </a:r>
          <a:endParaRPr lang="en-US" sz="3200" kern="1200" dirty="0">
            <a:latin typeface="Comic Sans MS" panose="030F0702030302020204" pitchFamily="66" charset="0"/>
          </a:endParaRPr>
        </a:p>
      </dsp:txBody>
      <dsp:txXfrm>
        <a:off x="759325" y="1432560"/>
        <a:ext cx="8794310" cy="716280"/>
      </dsp:txXfrm>
    </dsp:sp>
    <dsp:sp modelId="{9755C42D-C451-4FA9-8E42-A92EF01100A8}">
      <dsp:nvSpPr>
        <dsp:cNvPr id="0" name=""/>
        <dsp:cNvSpPr/>
      </dsp:nvSpPr>
      <dsp:spPr>
        <a:xfrm>
          <a:off x="311650" y="1343025"/>
          <a:ext cx="895350" cy="895350"/>
        </a:xfrm>
        <a:prstGeom prst="ellipse">
          <a:avLst/>
        </a:prstGeom>
        <a:gradFill rotWithShape="0">
          <a:gsLst>
            <a:gs pos="0">
              <a:schemeClr val="lt2">
                <a:hueOff val="0"/>
                <a:satOff val="0"/>
                <a:lumOff val="0"/>
                <a:alphaOff val="0"/>
                <a:tint val="67000"/>
                <a:satMod val="105000"/>
                <a:lumMod val="110000"/>
              </a:schemeClr>
            </a:gs>
            <a:gs pos="50000">
              <a:schemeClr val="lt2">
                <a:hueOff val="0"/>
                <a:satOff val="0"/>
                <a:lumOff val="0"/>
                <a:alphaOff val="0"/>
                <a:tint val="73000"/>
                <a:satMod val="103000"/>
                <a:lumMod val="105000"/>
              </a:schemeClr>
            </a:gs>
            <a:gs pos="100000">
              <a:schemeClr val="lt2">
                <a:hueOff val="0"/>
                <a:satOff val="0"/>
                <a:lumOff val="0"/>
                <a:alphaOff val="0"/>
                <a:tint val="81000"/>
                <a:satMod val="109000"/>
                <a:lumMod val="105000"/>
              </a:schemeClr>
            </a:gs>
          </a:gsLst>
          <a:lin ang="5400000" scaled="0"/>
        </a:gradFill>
        <a:ln w="6350" cap="flat" cmpd="sng" algn="in">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 modelId="{1F0C8CDF-6403-409C-9852-55467DCEE018}">
      <dsp:nvSpPr>
        <dsp:cNvPr id="0" name=""/>
        <dsp:cNvSpPr/>
      </dsp:nvSpPr>
      <dsp:spPr>
        <a:xfrm>
          <a:off x="498957" y="2506980"/>
          <a:ext cx="9054678" cy="716280"/>
        </a:xfrm>
        <a:prstGeom prst="rect">
          <a:avLst/>
        </a:prstGeom>
        <a:gradFill rotWithShape="0">
          <a:gsLst>
            <a:gs pos="0">
              <a:schemeClr val="dk2">
                <a:hueOff val="0"/>
                <a:satOff val="0"/>
                <a:lumOff val="0"/>
                <a:alphaOff val="0"/>
                <a:tint val="67000"/>
                <a:satMod val="105000"/>
                <a:lumMod val="110000"/>
              </a:schemeClr>
            </a:gs>
            <a:gs pos="50000">
              <a:schemeClr val="dk2">
                <a:hueOff val="0"/>
                <a:satOff val="0"/>
                <a:lumOff val="0"/>
                <a:alphaOff val="0"/>
                <a:tint val="73000"/>
                <a:satMod val="103000"/>
                <a:lumMod val="105000"/>
              </a:schemeClr>
            </a:gs>
            <a:gs pos="100000">
              <a:schemeClr val="dk2">
                <a:hueOff val="0"/>
                <a:satOff val="0"/>
                <a:lumOff val="0"/>
                <a:alphaOff val="0"/>
                <a:tint val="81000"/>
                <a:satMod val="109000"/>
                <a:lumMod val="105000"/>
              </a:schemeClr>
            </a:gs>
          </a:gsLst>
          <a:lin ang="5400000" scaled="0"/>
        </a:gradFill>
        <a:ln>
          <a:noFill/>
        </a:ln>
        <a:effectLst/>
        <a:scene3d>
          <a:camera prst="orthographicFront"/>
          <a:lightRig rig="flat" dir="t"/>
        </a:scene3d>
        <a:sp3d prstMaterial="dkEdge">
          <a:bevelT w="8200" h="38100"/>
        </a:sp3d>
      </dsp:spPr>
      <dsp:style>
        <a:lnRef idx="0">
          <a:scrgbClr r="0" g="0" b="0"/>
        </a:lnRef>
        <a:fillRef idx="2">
          <a:scrgbClr r="0" g="0" b="0"/>
        </a:fillRef>
        <a:effectRef idx="1">
          <a:scrgbClr r="0" g="0" b="0"/>
        </a:effectRef>
        <a:fontRef idx="minor">
          <a:schemeClr val="dk1"/>
        </a:fontRef>
      </dsp:style>
      <dsp:txBody>
        <a:bodyPr spcFirstLastPara="0" vert="horz" wrap="square" lIns="568547" tIns="81280" rIns="81280" bIns="81280" numCol="1" spcCol="1270" anchor="ctr" anchorCtr="0">
          <a:noAutofit/>
        </a:bodyPr>
        <a:lstStyle/>
        <a:p>
          <a:pPr marL="0" lvl="0" indent="0" algn="l" defTabSz="1422400">
            <a:lnSpc>
              <a:spcPct val="90000"/>
            </a:lnSpc>
            <a:spcBef>
              <a:spcPct val="0"/>
            </a:spcBef>
            <a:spcAft>
              <a:spcPct val="35000"/>
            </a:spcAft>
            <a:buNone/>
          </a:pPr>
          <a:r>
            <a:rPr lang="en-US" sz="3200" kern="1200" dirty="0">
              <a:latin typeface="Comic Sans MS" panose="030F0702030302020204" pitchFamily="66" charset="0"/>
            </a:rPr>
            <a:t>NC Muhammad </a:t>
          </a:r>
          <a:r>
            <a:rPr lang="en-US" sz="3200" kern="1200" dirty="0" err="1">
              <a:latin typeface="Comic Sans MS" panose="030F0702030302020204" pitchFamily="66" charset="0"/>
            </a:rPr>
            <a:t>Awab</a:t>
          </a:r>
          <a:endParaRPr lang="en-US" sz="3200" kern="1200" dirty="0">
            <a:latin typeface="Comic Sans MS" panose="030F0702030302020204" pitchFamily="66" charset="0"/>
          </a:endParaRPr>
        </a:p>
      </dsp:txBody>
      <dsp:txXfrm>
        <a:off x="498957" y="2506980"/>
        <a:ext cx="9054678" cy="716280"/>
      </dsp:txXfrm>
    </dsp:sp>
    <dsp:sp modelId="{14989D7B-FDBC-41E9-8E55-A4AC718BBE72}">
      <dsp:nvSpPr>
        <dsp:cNvPr id="0" name=""/>
        <dsp:cNvSpPr/>
      </dsp:nvSpPr>
      <dsp:spPr>
        <a:xfrm>
          <a:off x="51282" y="2417445"/>
          <a:ext cx="895350" cy="895350"/>
        </a:xfrm>
        <a:prstGeom prst="ellipse">
          <a:avLst/>
        </a:prstGeom>
        <a:gradFill rotWithShape="0">
          <a:gsLst>
            <a:gs pos="0">
              <a:schemeClr val="lt2">
                <a:hueOff val="0"/>
                <a:satOff val="0"/>
                <a:lumOff val="0"/>
                <a:alphaOff val="0"/>
                <a:tint val="67000"/>
                <a:satMod val="105000"/>
                <a:lumMod val="110000"/>
              </a:schemeClr>
            </a:gs>
            <a:gs pos="50000">
              <a:schemeClr val="lt2">
                <a:hueOff val="0"/>
                <a:satOff val="0"/>
                <a:lumOff val="0"/>
                <a:alphaOff val="0"/>
                <a:tint val="73000"/>
                <a:satMod val="103000"/>
                <a:lumMod val="105000"/>
              </a:schemeClr>
            </a:gs>
            <a:gs pos="100000">
              <a:schemeClr val="lt2">
                <a:hueOff val="0"/>
                <a:satOff val="0"/>
                <a:lumOff val="0"/>
                <a:alphaOff val="0"/>
                <a:tint val="81000"/>
                <a:satMod val="109000"/>
                <a:lumMod val="105000"/>
              </a:schemeClr>
            </a:gs>
          </a:gsLst>
          <a:lin ang="5400000" scaled="0"/>
        </a:gradFill>
        <a:ln w="6350" cap="flat" cmpd="sng" algn="in">
          <a:solidFill>
            <a:schemeClr val="dk2">
              <a:hueOff val="0"/>
              <a:satOff val="0"/>
              <a:lumOff val="0"/>
              <a:alphaOff val="0"/>
            </a:schemeClr>
          </a:solidFill>
          <a:prstDash val="solid"/>
        </a:ln>
        <a:effectLst/>
      </dsp:spPr>
      <dsp:style>
        <a:lnRef idx="1">
          <a:scrgbClr r="0" g="0" b="0"/>
        </a:lnRef>
        <a:fillRef idx="2">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2.png>
</file>

<file path=ppt/media/image3.png>
</file>

<file path=ppt/media/image4.svg>
</file>

<file path=ppt/media/image5.png>
</file>

<file path=ppt/media/image6.sv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B61BEF0D-F0BB-DE4B-95CE-6DB70DBA9567}" type="datetimeFigureOut">
              <a:rPr lang="en-US" smtClean="0"/>
              <a:pPr/>
              <a:t>6/8/2017</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D57F1E4F-1CFF-5643-939E-217C01CDF565}" type="slidenum">
              <a:rPr lang="en-US" smtClean="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142060705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904883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0568582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6/8/2017</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3218874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B61BEF0D-F0BB-DE4B-95CE-6DB70DBA9567}" type="datetimeFigureOut">
              <a:rPr lang="en-US" smtClean="0"/>
              <a:pPr/>
              <a:t>6/8/2017</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D57F1E4F-1CFF-5643-939E-217C01CDF565}" type="slidenum">
              <a:rPr lang="en-US" smtClean="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3678743023"/>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6/8/2017</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09753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6/8/2017</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74040958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6/8/2017</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00756578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6/8/2017</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62108435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61BEF0D-F0BB-DE4B-95CE-6DB70DBA9567}" type="datetimeFigureOut">
              <a:rPr lang="en-US" smtClean="0"/>
              <a:pPr/>
              <a:t>6/8/2017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D57F1E4F-1CFF-5643-939E-217C01CDF56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3259912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B61BEF0D-F0BB-DE4B-95CE-6DB70DBA9567}" type="datetimeFigureOut">
              <a:rPr lang="en-US" smtClean="0"/>
              <a:pPr/>
              <a:t>6/8/2017</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D57F1E4F-1CFF-5643-939E-217C01CDF56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1929735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B61BEF0D-F0BB-DE4B-95CE-6DB70DBA9567}" type="datetimeFigureOut">
              <a:rPr lang="en-US" smtClean="0"/>
              <a:pPr/>
              <a:t>6/8/2017</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D57F1E4F-1CFF-5643-939E-217C01CDF56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525217415"/>
      </p:ext>
    </p:extLst>
  </p:cSld>
  <p:clrMap bg1="lt1" tx1="dk1" bg2="lt2" tx2="dk2" accent1="accent1" accent2="accent2" accent3="accent3" accent4="accent4" accent5="accent5" accent6="accent6" hlink="hlink" folHlink="folHlink"/>
  <p:sldLayoutIdLst>
    <p:sldLayoutId id="2147483697" r:id="rId1"/>
    <p:sldLayoutId id="2147483698" r:id="rId2"/>
    <p:sldLayoutId id="2147483699" r:id="rId3"/>
    <p:sldLayoutId id="2147483700" r:id="rId4"/>
    <p:sldLayoutId id="2147483701" r:id="rId5"/>
    <p:sldLayoutId id="2147483702" r:id="rId6"/>
    <p:sldLayoutId id="2147483703" r:id="rId7"/>
    <p:sldLayoutId id="2147483704" r:id="rId8"/>
    <p:sldLayoutId id="2147483705" r:id="rId9"/>
    <p:sldLayoutId id="2147483706" r:id="rId10"/>
    <p:sldLayoutId id="2147483707"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www.moley.com/" TargetMode="External"/><Relationship Id="rId2" Type="http://schemas.openxmlformats.org/officeDocument/2006/relationships/hyperlink" Target="http://www.bbc.com/news/science-environment-32282131"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Final YEAR PROJECT</a:t>
            </a:r>
            <a:endParaRPr lang="en-GB" dirty="0"/>
          </a:p>
        </p:txBody>
      </p:sp>
      <p:sp>
        <p:nvSpPr>
          <p:cNvPr id="3" name="Subtitle 2"/>
          <p:cNvSpPr>
            <a:spLocks noGrp="1"/>
          </p:cNvSpPr>
          <p:nvPr>
            <p:ph type="subTitle" idx="1"/>
          </p:nvPr>
        </p:nvSpPr>
        <p:spPr/>
        <p:txBody>
          <a:bodyPr>
            <a:normAutofit/>
          </a:bodyPr>
          <a:lstStyle/>
          <a:p>
            <a:r>
              <a:rPr lang="en-US" sz="2800" dirty="0"/>
              <a:t>DEFENCE</a:t>
            </a:r>
            <a:endParaRPr lang="en-GB" sz="2800" dirty="0"/>
          </a:p>
        </p:txBody>
      </p:sp>
    </p:spTree>
    <p:extLst>
      <p:ext uri="{BB962C8B-B14F-4D97-AF65-F5344CB8AC3E}">
        <p14:creationId xmlns:p14="http://schemas.microsoft.com/office/powerpoint/2010/main" val="3375620428"/>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Objectives – Application/End Goal</a:t>
            </a:r>
            <a:endParaRPr lang="en-GB" dirty="0"/>
          </a:p>
        </p:txBody>
      </p:sp>
      <p:sp>
        <p:nvSpPr>
          <p:cNvPr id="3" name="Content Placeholder 2"/>
          <p:cNvSpPr>
            <a:spLocks noGrp="1"/>
          </p:cNvSpPr>
          <p:nvPr>
            <p:ph idx="1"/>
          </p:nvPr>
        </p:nvSpPr>
        <p:spPr/>
        <p:txBody>
          <a:bodyPr/>
          <a:lstStyle/>
          <a:p>
            <a:pPr algn="just"/>
            <a:r>
              <a:rPr lang="en-US" sz="2800" dirty="0"/>
              <a:t>The Goal of the system is to realize implementation of robotic system that shall carry out activities related to cooking in kitchen same as a human would do with task initiation done by the user.</a:t>
            </a:r>
          </a:p>
          <a:p>
            <a:pPr algn="just"/>
            <a:r>
              <a:rPr lang="en-US" sz="2800" dirty="0"/>
              <a:t>Since, automation is the hot topic today and also for the foreseeable future therefore, we intend to develop this system so that it shall pave way for upcoming students to work and contribute.</a:t>
            </a:r>
            <a:endParaRPr lang="en-GB" sz="2800" dirty="0"/>
          </a:p>
          <a:p>
            <a:endParaRPr lang="en-GB" dirty="0"/>
          </a:p>
        </p:txBody>
      </p:sp>
    </p:spTree>
    <p:extLst>
      <p:ext uri="{BB962C8B-B14F-4D97-AF65-F5344CB8AC3E}">
        <p14:creationId xmlns:p14="http://schemas.microsoft.com/office/powerpoint/2010/main" val="344380318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Work Done &amp; Being Done </a:t>
            </a:r>
            <a:endParaRPr lang="en-GB" dirty="0"/>
          </a:p>
        </p:txBody>
      </p:sp>
      <p:sp>
        <p:nvSpPr>
          <p:cNvPr id="3" name="Content Placeholder 2"/>
          <p:cNvSpPr>
            <a:spLocks noGrp="1"/>
          </p:cNvSpPr>
          <p:nvPr>
            <p:ph idx="1"/>
          </p:nvPr>
        </p:nvSpPr>
        <p:spPr/>
        <p:txBody>
          <a:bodyPr/>
          <a:lstStyle/>
          <a:p>
            <a:pPr algn="just"/>
            <a:r>
              <a:rPr lang="en-US" sz="2400" dirty="0"/>
              <a:t>Certain articles, research papers have been published on the subject but as far as the real implementation is concerned only two main prototypes have been displayed amongst which one company intends to deliver consumer product by 2018.</a:t>
            </a:r>
            <a:endParaRPr lang="en-GB" sz="2400" dirty="0"/>
          </a:p>
          <a:p>
            <a:pPr lvl="0" algn="just"/>
            <a:r>
              <a:rPr lang="en-US" sz="2400" dirty="0"/>
              <a:t>Source 1: </a:t>
            </a:r>
            <a:r>
              <a:rPr lang="en-US" sz="2400" u="sng" dirty="0">
                <a:hlinkClick r:id="rId2"/>
              </a:rPr>
              <a:t>http://www.bbc.com/news/science-environment-32282131</a:t>
            </a:r>
            <a:endParaRPr lang="en-GB" sz="2400" dirty="0"/>
          </a:p>
          <a:p>
            <a:pPr lvl="0" algn="just"/>
            <a:r>
              <a:rPr lang="en-US" sz="2400" dirty="0"/>
              <a:t>Source 2: </a:t>
            </a:r>
            <a:r>
              <a:rPr lang="en-US" sz="2400" u="sng" dirty="0">
                <a:hlinkClick r:id="rId3"/>
              </a:rPr>
              <a:t>http://www.moley.com/</a:t>
            </a:r>
            <a:endParaRPr lang="en-GB" sz="2400" dirty="0"/>
          </a:p>
          <a:p>
            <a:endParaRPr lang="en-GB" dirty="0"/>
          </a:p>
        </p:txBody>
      </p:sp>
    </p:spTree>
    <p:extLst>
      <p:ext uri="{BB962C8B-B14F-4D97-AF65-F5344CB8AC3E}">
        <p14:creationId xmlns:p14="http://schemas.microsoft.com/office/powerpoint/2010/main" val="2327349998"/>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z="5400" b="1" dirty="0"/>
              <a:t>MOLEY</a:t>
            </a:r>
            <a:endParaRPr lang="en-GB" sz="5400" b="1" dirty="0"/>
          </a:p>
        </p:txBody>
      </p:sp>
      <p:pic>
        <p:nvPicPr>
          <p:cNvPr id="5" name="The robotic chef - Moley Robotics">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5618922" y="1433057"/>
            <a:ext cx="6453808" cy="3630882"/>
          </a:xfrm>
          <a:prstGeom prst="rect">
            <a:avLst/>
          </a:prstGeom>
          <a:ln>
            <a:noFill/>
          </a:ln>
          <a:effectLst>
            <a:outerShdw blurRad="190500" algn="tl" rotWithShape="0">
              <a:srgbClr val="000000">
                <a:alpha val="70000"/>
              </a:srgbClr>
            </a:outerShdw>
          </a:effectLst>
        </p:spPr>
      </p:pic>
      <p:sp>
        <p:nvSpPr>
          <p:cNvPr id="4" name="Text Placeholder 3"/>
          <p:cNvSpPr>
            <a:spLocks noGrp="1"/>
          </p:cNvSpPr>
          <p:nvPr>
            <p:ph type="body" sz="half" idx="2"/>
          </p:nvPr>
        </p:nvSpPr>
        <p:spPr/>
        <p:txBody>
          <a:bodyPr>
            <a:normAutofit/>
          </a:bodyPr>
          <a:lstStyle/>
          <a:p>
            <a:pPr algn="just"/>
            <a:r>
              <a:rPr lang="en-US" sz="2400" dirty="0">
                <a:solidFill>
                  <a:schemeClr val="bg1"/>
                </a:solidFill>
              </a:rPr>
              <a:t>This is a robotic chef which is being developed by a UK’s company. They say that product shall be released for consumers by 2018 and shall cost them 10000 Pounds. </a:t>
            </a:r>
            <a:endParaRPr lang="en-GB" sz="2400" dirty="0">
              <a:solidFill>
                <a:schemeClr val="bg1"/>
              </a:solidFill>
            </a:endParaRPr>
          </a:p>
        </p:txBody>
      </p:sp>
    </p:spTree>
    <p:extLst>
      <p:ext uri="{BB962C8B-B14F-4D97-AF65-F5344CB8AC3E}">
        <p14:creationId xmlns:p14="http://schemas.microsoft.com/office/powerpoint/2010/main" val="1205360409"/>
      </p:ext>
    </p:extLst>
  </p:cSld>
  <p:clrMapOvr>
    <a:masterClrMapping/>
  </p:clrMapOvr>
  <mc:AlternateContent xmlns:mc="http://schemas.openxmlformats.org/markup-compatibility/2006" xmlns:p14="http://schemas.microsoft.com/office/powerpoint/2010/main">
    <mc:Choice Requires="p14">
      <p:transition spd="slow" p14:dur="1600">
        <p14:conveyor dir="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7500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 Material Resources </a:t>
            </a:r>
            <a:endParaRPr lang="en-GB" dirty="0"/>
          </a:p>
        </p:txBody>
      </p:sp>
      <p:sp>
        <p:nvSpPr>
          <p:cNvPr id="3" name="Content Placeholder 2"/>
          <p:cNvSpPr>
            <a:spLocks noGrp="1"/>
          </p:cNvSpPr>
          <p:nvPr>
            <p:ph idx="1"/>
          </p:nvPr>
        </p:nvSpPr>
        <p:spPr/>
        <p:txBody>
          <a:bodyPr/>
          <a:lstStyle/>
          <a:p>
            <a:pPr lvl="0"/>
            <a:r>
              <a:rPr lang="en-US" sz="2400" dirty="0"/>
              <a:t>Raspberry Pi</a:t>
            </a:r>
            <a:endParaRPr lang="en-GB" sz="2400" dirty="0"/>
          </a:p>
          <a:p>
            <a:pPr lvl="0"/>
            <a:r>
              <a:rPr lang="en-US" sz="2400" dirty="0"/>
              <a:t>Servo Motors and Controllers </a:t>
            </a:r>
            <a:endParaRPr lang="en-GB" sz="2400" dirty="0"/>
          </a:p>
          <a:p>
            <a:pPr lvl="0"/>
            <a:r>
              <a:rPr lang="en-US" sz="2400" dirty="0"/>
              <a:t>Arduino</a:t>
            </a:r>
            <a:endParaRPr lang="en-GB" sz="2400" dirty="0"/>
          </a:p>
          <a:p>
            <a:pPr lvl="0"/>
            <a:r>
              <a:rPr lang="en-US" sz="2400" dirty="0"/>
              <a:t>Robotic Arm(s)</a:t>
            </a:r>
            <a:endParaRPr lang="en-GB" sz="2400" dirty="0"/>
          </a:p>
          <a:p>
            <a:pPr lvl="0"/>
            <a:r>
              <a:rPr lang="en-US" sz="2400" dirty="0"/>
              <a:t>Sensors and related hardware components.</a:t>
            </a:r>
            <a:endParaRPr lang="en-GB" sz="2400" dirty="0"/>
          </a:p>
          <a:p>
            <a:endParaRPr lang="en-GB" dirty="0"/>
          </a:p>
        </p:txBody>
      </p:sp>
    </p:spTree>
    <p:extLst>
      <p:ext uri="{BB962C8B-B14F-4D97-AF65-F5344CB8AC3E}">
        <p14:creationId xmlns:p14="http://schemas.microsoft.com/office/powerpoint/2010/main" val="153719325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Requirements – Skills </a:t>
            </a:r>
            <a:endParaRPr lang="en-GB" dirty="0"/>
          </a:p>
        </p:txBody>
      </p:sp>
      <p:sp>
        <p:nvSpPr>
          <p:cNvPr id="3" name="Content Placeholder 2"/>
          <p:cNvSpPr>
            <a:spLocks noGrp="1"/>
          </p:cNvSpPr>
          <p:nvPr>
            <p:ph idx="1"/>
          </p:nvPr>
        </p:nvSpPr>
        <p:spPr/>
        <p:txBody>
          <a:bodyPr/>
          <a:lstStyle/>
          <a:p>
            <a:pPr lvl="0"/>
            <a:r>
              <a:rPr lang="en-US" sz="2400" dirty="0"/>
              <a:t>Artificial Intelligence</a:t>
            </a:r>
          </a:p>
          <a:p>
            <a:pPr lvl="0"/>
            <a:r>
              <a:rPr lang="en-US" sz="2400" dirty="0"/>
              <a:t>Basic Knowledge of Robotics</a:t>
            </a:r>
            <a:endParaRPr lang="en-GB" sz="2400" dirty="0"/>
          </a:p>
          <a:p>
            <a:pPr lvl="0"/>
            <a:r>
              <a:rPr lang="en-US" sz="2400" dirty="0"/>
              <a:t>Hardware Knowledge.</a:t>
            </a:r>
            <a:endParaRPr lang="en-GB" sz="2400" dirty="0"/>
          </a:p>
          <a:p>
            <a:pPr lvl="0"/>
            <a:r>
              <a:rPr lang="en-US" sz="2400" dirty="0"/>
              <a:t>Hardware Assembly and Interfacing with Raspberry Pi or Arduino</a:t>
            </a:r>
            <a:endParaRPr lang="en-GB" sz="2400" dirty="0"/>
          </a:p>
          <a:p>
            <a:pPr lvl="0"/>
            <a:r>
              <a:rPr lang="en-US" sz="2400" dirty="0"/>
              <a:t>Working with different sensors </a:t>
            </a:r>
            <a:endParaRPr lang="en-GB" sz="2400" dirty="0"/>
          </a:p>
          <a:p>
            <a:endParaRPr lang="en-GB" dirty="0"/>
          </a:p>
        </p:txBody>
      </p:sp>
    </p:spTree>
    <p:extLst>
      <p:ext uri="{BB962C8B-B14F-4D97-AF65-F5344CB8AC3E}">
        <p14:creationId xmlns:p14="http://schemas.microsoft.com/office/powerpoint/2010/main" val="7738455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p>
            <a:r>
              <a:rPr lang="en-US"/>
              <a:t>Timeline </a:t>
            </a:r>
            <a:endParaRPr lang="en-GB" dirty="0"/>
          </a:p>
        </p:txBody>
      </p:sp>
      <p:pic>
        <p:nvPicPr>
          <p:cNvPr id="11" name="Content Placeholder 10"/>
          <p:cNvPicPr>
            <a:picLocks noGrp="1" noChangeAspect="1"/>
          </p:cNvPicPr>
          <p:nvPr>
            <p:ph idx="1"/>
          </p:nvPr>
        </p:nvPicPr>
        <p:blipFill>
          <a:blip r:embed="rId2"/>
          <a:stretch>
            <a:fillRect/>
          </a:stretch>
        </p:blipFill>
        <p:spPr>
          <a:xfrm>
            <a:off x="942535" y="1490041"/>
            <a:ext cx="11057207" cy="5163977"/>
          </a:xfrm>
        </p:spPr>
      </p:pic>
    </p:spTree>
    <p:extLst>
      <p:ext uri="{BB962C8B-B14F-4D97-AF65-F5344CB8AC3E}">
        <p14:creationId xmlns:p14="http://schemas.microsoft.com/office/powerpoint/2010/main" val="107040664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Q/A Session</a:t>
            </a:r>
            <a:endParaRPr lang="en-GB" dirty="0"/>
          </a:p>
        </p:txBody>
      </p:sp>
      <p:sp>
        <p:nvSpPr>
          <p:cNvPr id="3" name="Text Placeholder 2"/>
          <p:cNvSpPr>
            <a:spLocks noGrp="1"/>
          </p:cNvSpPr>
          <p:nvPr>
            <p:ph type="body" idx="1"/>
          </p:nvPr>
        </p:nvSpPr>
        <p:spPr/>
        <p:txBody>
          <a:bodyPr/>
          <a:lstStyle/>
          <a:p>
            <a:r>
              <a:rPr lang="en-US" dirty="0"/>
              <a:t>Any Queries?</a:t>
            </a:r>
            <a:endParaRPr lang="en-GB" dirty="0"/>
          </a:p>
        </p:txBody>
      </p:sp>
      <p:pic>
        <p:nvPicPr>
          <p:cNvPr id="5" name="Graphic 4" descr="Head with Gears"/>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3511826" y="2954775"/>
            <a:ext cx="1199322" cy="1199322"/>
          </a:xfrm>
          <a:prstGeom prst="rect">
            <a:avLst/>
          </a:prstGeom>
        </p:spPr>
      </p:pic>
    </p:spTree>
    <p:extLst>
      <p:ext uri="{BB962C8B-B14F-4D97-AF65-F5344CB8AC3E}">
        <p14:creationId xmlns:p14="http://schemas.microsoft.com/office/powerpoint/2010/main" val="3867859309"/>
      </p:ext>
    </p:extLst>
  </p:cSld>
  <p:clrMapOvr>
    <a:masterClrMapping/>
  </p:clrMapOvr>
  <mc:AlternateContent xmlns:mc="http://schemas.openxmlformats.org/markup-compatibility/2006" xmlns:p14="http://schemas.microsoft.com/office/powerpoint/2010/main">
    <mc:Choice Requires="p14">
      <p:transition spd="slow" p14:dur="2000">
        <p14:prism isContent="1"/>
      </p:transition>
    </mc:Choice>
    <mc:Fallback xmlns="">
      <p:transition spd="slow">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0" y="1152732"/>
            <a:ext cx="9612971" cy="2852737"/>
          </a:xfrm>
        </p:spPr>
        <p:txBody>
          <a:bodyPr/>
          <a:lstStyle/>
          <a:p>
            <a:r>
              <a:rPr lang="en-US" dirty="0"/>
              <a:t>Thank You!   </a:t>
            </a:r>
            <a:endParaRPr lang="en-GB" dirty="0"/>
          </a:p>
        </p:txBody>
      </p:sp>
      <p:pic>
        <p:nvPicPr>
          <p:cNvPr id="5" name="Graphic 4" descr="Grinning Face with No Fill"/>
          <p:cNvPicPr>
            <a:picLocks noChangeAspect="1"/>
          </p:cNvPicPr>
          <p:nvPr/>
        </p:nvPicPr>
        <p:blipFill>
          <a:blip r:embed="rId2">
            <a:extLst>
              <a:ext uri="{96DAC541-7B7A-43D3-8B79-37D633B846F1}">
                <asvg:svgBlip xmlns:asvg="http://schemas.microsoft.com/office/drawing/2016/SVG/main" r:embed="rId3"/>
              </a:ext>
            </a:extLst>
          </a:blip>
          <a:stretch>
            <a:fillRect/>
          </a:stretch>
        </p:blipFill>
        <p:spPr>
          <a:xfrm>
            <a:off x="9612971" y="2849217"/>
            <a:ext cx="1156252" cy="1156252"/>
          </a:xfrm>
          <a:prstGeom prst="rect">
            <a:avLst/>
          </a:prstGeom>
        </p:spPr>
      </p:pic>
    </p:spTree>
    <p:extLst>
      <p:ext uri="{BB962C8B-B14F-4D97-AF65-F5344CB8AC3E}">
        <p14:creationId xmlns:p14="http://schemas.microsoft.com/office/powerpoint/2010/main" val="1149538771"/>
      </p:ext>
    </p:extLst>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lstStyle/>
          <a:p>
            <a:r>
              <a:rPr lang="en-US" dirty="0"/>
              <a:t>Mr. CHEF </a:t>
            </a:r>
            <a:endParaRPr lang="en-GB" dirty="0"/>
          </a:p>
        </p:txBody>
      </p:sp>
      <p:sp>
        <p:nvSpPr>
          <p:cNvPr id="3" name="Subtitle 2"/>
          <p:cNvSpPr>
            <a:spLocks noGrp="1"/>
          </p:cNvSpPr>
          <p:nvPr>
            <p:ph type="subTitle" idx="1"/>
          </p:nvPr>
        </p:nvSpPr>
        <p:spPr>
          <a:xfrm>
            <a:off x="2679906" y="3956279"/>
            <a:ext cx="6831673" cy="1086237"/>
          </a:xfrm>
        </p:spPr>
        <p:txBody>
          <a:bodyPr/>
          <a:lstStyle/>
          <a:p>
            <a:r>
              <a:rPr lang="en-US" sz="2800" dirty="0"/>
              <a:t>Your Kitchen Assistant</a:t>
            </a:r>
          </a:p>
          <a:p>
            <a:endParaRPr lang="en-US" dirty="0"/>
          </a:p>
          <a:p>
            <a:endParaRPr lang="en-US" dirty="0"/>
          </a:p>
          <a:p>
            <a:pPr algn="l"/>
            <a:endParaRPr lang="en-GB" dirty="0"/>
          </a:p>
        </p:txBody>
      </p:sp>
      <p:sp>
        <p:nvSpPr>
          <p:cNvPr id="4" name="TextBox 3"/>
          <p:cNvSpPr txBox="1"/>
          <p:nvPr/>
        </p:nvSpPr>
        <p:spPr>
          <a:xfrm>
            <a:off x="1915128" y="5112115"/>
            <a:ext cx="4856733" cy="461665"/>
          </a:xfrm>
          <a:prstGeom prst="rect">
            <a:avLst/>
          </a:prstGeom>
          <a:noFill/>
        </p:spPr>
        <p:txBody>
          <a:bodyPr wrap="square" rtlCol="0">
            <a:spAutoFit/>
          </a:bodyPr>
          <a:lstStyle/>
          <a:p>
            <a:r>
              <a:rPr lang="en-US" sz="2400" dirty="0">
                <a:latin typeface="Comic Sans MS" panose="030F0702030302020204" pitchFamily="66" charset="0"/>
              </a:rPr>
              <a:t>Supervisor: Dr. Hammad Afzal</a:t>
            </a:r>
            <a:endParaRPr lang="en-GB" sz="2400" dirty="0">
              <a:latin typeface="Comic Sans MS" panose="030F0702030302020204" pitchFamily="66" charset="0"/>
            </a:endParaRPr>
          </a:p>
        </p:txBody>
      </p:sp>
    </p:spTree>
    <p:extLst>
      <p:ext uri="{BB962C8B-B14F-4D97-AF65-F5344CB8AC3E}">
        <p14:creationId xmlns:p14="http://schemas.microsoft.com/office/powerpoint/2010/main" val="4363201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p>
            <a:r>
              <a:rPr lang="en-US" dirty="0"/>
              <a:t>SYNDICATE</a:t>
            </a:r>
            <a:endParaRPr lang="en-GB" dirty="0"/>
          </a:p>
        </p:txBody>
      </p:sp>
      <p:graphicFrame>
        <p:nvGraphicFramePr>
          <p:cNvPr id="7" name="Content Placeholder 2"/>
          <p:cNvGraphicFramePr>
            <a:graphicFrameLocks noGrp="1"/>
          </p:cNvGraphicFramePr>
          <p:nvPr>
            <p:ph idx="1"/>
            <p:extLst>
              <p:ext uri="{D42A27DB-BD31-4B8C-83A1-F6EECF244321}">
                <p14:modId xmlns:p14="http://schemas.microsoft.com/office/powerpoint/2010/main" val="1996605330"/>
              </p:ext>
            </p:extLst>
          </p:nvPr>
        </p:nvGraphicFramePr>
        <p:xfrm>
          <a:off x="1371600" y="2286000"/>
          <a:ext cx="9601200" cy="35814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814443205"/>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8" name="Rectangle 7"/>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1">
            <a:schemeClr val="lt2"/>
          </a:fillRef>
          <a:effectRef idx="0">
            <a:schemeClr val="accent1"/>
          </a:effectRef>
          <a:fontRef idx="minor">
            <a:schemeClr val="lt1"/>
          </a:fontRef>
        </p:style>
        <p:txBody>
          <a:bodyPr rtlCol="0" anchor="ctr"/>
          <a:lstStyle/>
          <a:p>
            <a:pPr algn="ctr"/>
            <a:endParaRPr lang="en-US"/>
          </a:p>
        </p:txBody>
      </p:sp>
      <p:sp>
        <p:nvSpPr>
          <p:cNvPr id="10" name="Rectangle 9" title="Background Shape"/>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6453386"/>
            <a:ext cx="12191998" cy="40461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12" name="Freeform 6"/>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auto">
          <a:xfrm rot="5400000" flipH="1">
            <a:off x="973751" y="303896"/>
            <a:ext cx="1910102" cy="2570671"/>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sp>
        <p:nvSpPr>
          <p:cNvPr id="2" name="Title 1"/>
          <p:cNvSpPr>
            <a:spLocks noGrp="1"/>
          </p:cNvSpPr>
          <p:nvPr>
            <p:ph type="title"/>
          </p:nvPr>
        </p:nvSpPr>
        <p:spPr>
          <a:xfrm>
            <a:off x="1253764" y="1327355"/>
            <a:ext cx="3559425" cy="4482564"/>
          </a:xfrm>
        </p:spPr>
        <p:txBody>
          <a:bodyPr>
            <a:normAutofit/>
          </a:bodyPr>
          <a:lstStyle/>
          <a:p>
            <a:r>
              <a:rPr lang="en-US" dirty="0"/>
              <a:t>OUTLINE</a:t>
            </a:r>
            <a:endParaRPr lang="en-GB" dirty="0"/>
          </a:p>
        </p:txBody>
      </p:sp>
      <p:sp>
        <p:nvSpPr>
          <p:cNvPr id="3" name="Content Placeholder 2"/>
          <p:cNvSpPr>
            <a:spLocks noGrp="1"/>
          </p:cNvSpPr>
          <p:nvPr>
            <p:ph idx="1"/>
          </p:nvPr>
        </p:nvSpPr>
        <p:spPr>
          <a:xfrm>
            <a:off x="6100123" y="251791"/>
            <a:ext cx="4872677" cy="5980197"/>
          </a:xfrm>
        </p:spPr>
        <p:txBody>
          <a:bodyPr>
            <a:normAutofit fontScale="92500" lnSpcReduction="10000"/>
          </a:bodyPr>
          <a:lstStyle/>
          <a:p>
            <a:pPr>
              <a:lnSpc>
                <a:spcPct val="84000"/>
              </a:lnSpc>
            </a:pPr>
            <a:r>
              <a:rPr lang="en-US" sz="2800" dirty="0"/>
              <a:t>Introduction</a:t>
            </a:r>
          </a:p>
          <a:p>
            <a:pPr lvl="1">
              <a:lnSpc>
                <a:spcPct val="84000"/>
              </a:lnSpc>
            </a:pPr>
            <a:r>
              <a:rPr lang="en-US" sz="2800" dirty="0"/>
              <a:t>Problem Statement </a:t>
            </a:r>
          </a:p>
          <a:p>
            <a:pPr lvl="1">
              <a:lnSpc>
                <a:spcPct val="84000"/>
              </a:lnSpc>
            </a:pPr>
            <a:r>
              <a:rPr lang="en-US" sz="2800" dirty="0"/>
              <a:t>Project as Solution</a:t>
            </a:r>
          </a:p>
          <a:p>
            <a:pPr>
              <a:lnSpc>
                <a:spcPct val="84000"/>
              </a:lnSpc>
            </a:pPr>
            <a:r>
              <a:rPr lang="en-US" sz="2800" dirty="0"/>
              <a:t>Scope of Work</a:t>
            </a:r>
            <a:endParaRPr lang="en-GB" sz="2800" dirty="0"/>
          </a:p>
          <a:p>
            <a:pPr>
              <a:lnSpc>
                <a:spcPct val="84000"/>
              </a:lnSpc>
            </a:pPr>
            <a:r>
              <a:rPr lang="en-GB" sz="2800" dirty="0"/>
              <a:t>Objectives</a:t>
            </a:r>
          </a:p>
          <a:p>
            <a:pPr lvl="1">
              <a:lnSpc>
                <a:spcPct val="84000"/>
              </a:lnSpc>
            </a:pPr>
            <a:r>
              <a:rPr lang="en-US" sz="2800" dirty="0"/>
              <a:t>A</a:t>
            </a:r>
            <a:r>
              <a:rPr lang="en-GB" sz="2800" dirty="0"/>
              <a:t>cadmic Objectives</a:t>
            </a:r>
          </a:p>
          <a:p>
            <a:pPr lvl="1">
              <a:lnSpc>
                <a:spcPct val="84000"/>
              </a:lnSpc>
            </a:pPr>
            <a:r>
              <a:rPr lang="en-US" sz="2800" dirty="0"/>
              <a:t>A</a:t>
            </a:r>
            <a:r>
              <a:rPr lang="en-GB" sz="2800" dirty="0"/>
              <a:t>plication/End Goal Objective</a:t>
            </a:r>
          </a:p>
          <a:p>
            <a:pPr>
              <a:lnSpc>
                <a:spcPct val="84000"/>
              </a:lnSpc>
            </a:pPr>
            <a:r>
              <a:rPr lang="en-GB" sz="2800" dirty="0"/>
              <a:t>Previous Work</a:t>
            </a:r>
          </a:p>
          <a:p>
            <a:pPr>
              <a:lnSpc>
                <a:spcPct val="84000"/>
              </a:lnSpc>
            </a:pPr>
            <a:r>
              <a:rPr lang="en-US" sz="2800" dirty="0"/>
              <a:t>Requirements </a:t>
            </a:r>
          </a:p>
          <a:p>
            <a:pPr lvl="1">
              <a:lnSpc>
                <a:spcPct val="84000"/>
              </a:lnSpc>
            </a:pPr>
            <a:r>
              <a:rPr lang="en-US" sz="2800" dirty="0"/>
              <a:t>Material Resources</a:t>
            </a:r>
          </a:p>
          <a:p>
            <a:pPr lvl="1">
              <a:lnSpc>
                <a:spcPct val="84000"/>
              </a:lnSpc>
            </a:pPr>
            <a:r>
              <a:rPr lang="en-US" sz="2800" dirty="0"/>
              <a:t>Skills</a:t>
            </a:r>
          </a:p>
          <a:p>
            <a:pPr>
              <a:lnSpc>
                <a:spcPct val="84000"/>
              </a:lnSpc>
            </a:pPr>
            <a:r>
              <a:rPr lang="en-US" sz="2800" dirty="0"/>
              <a:t>Timeline</a:t>
            </a:r>
          </a:p>
          <a:p>
            <a:pPr>
              <a:lnSpc>
                <a:spcPct val="84000"/>
              </a:lnSpc>
            </a:pPr>
            <a:r>
              <a:rPr lang="en-US" sz="2800" dirty="0"/>
              <a:t>Q/A Session</a:t>
            </a:r>
          </a:p>
        </p:txBody>
      </p:sp>
    </p:spTree>
    <p:extLst>
      <p:ext uri="{BB962C8B-B14F-4D97-AF65-F5344CB8AC3E}">
        <p14:creationId xmlns:p14="http://schemas.microsoft.com/office/powerpoint/2010/main" val="1476103813"/>
      </p:ext>
    </p:extLst>
  </p:cSld>
  <p:clrMapOvr>
    <a:overrideClrMapping bg1="dk1" tx1="lt1" bg2="dk2" tx2="lt2" accent1="accent1" accent2="accent2" accent3="accent3" accent4="accent4" accent5="accent5" accent6="accent6" hlink="hlink" folHlink="folHlink"/>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 Problem Statement </a:t>
            </a:r>
            <a:endParaRPr lang="en-GB" dirty="0"/>
          </a:p>
        </p:txBody>
      </p:sp>
      <p:sp>
        <p:nvSpPr>
          <p:cNvPr id="3" name="Content Placeholder 2"/>
          <p:cNvSpPr>
            <a:spLocks noGrp="1"/>
          </p:cNvSpPr>
          <p:nvPr>
            <p:ph idx="1"/>
          </p:nvPr>
        </p:nvSpPr>
        <p:spPr>
          <a:xfrm>
            <a:off x="1371600" y="1736035"/>
            <a:ext cx="9601200" cy="4929807"/>
          </a:xfrm>
        </p:spPr>
        <p:txBody>
          <a:bodyPr>
            <a:normAutofit/>
          </a:bodyPr>
          <a:lstStyle/>
          <a:p>
            <a:pPr algn="just"/>
            <a:r>
              <a:rPr lang="en-US" sz="2400" dirty="0"/>
              <a:t>Today, in this modern era; in a family, earning members are not just limited to males but females are equally participating. They either take much burden by both keeping the housework in check and their jobs or a servant is hired to take care of the house and related tasks. One such task is the work in Kitchen which becomes much of headache for a working woman</a:t>
            </a:r>
          </a:p>
          <a:p>
            <a:pPr algn="just"/>
            <a:endParaRPr lang="en-US" sz="2400" dirty="0"/>
          </a:p>
          <a:p>
            <a:pPr algn="just"/>
            <a:r>
              <a:rPr lang="en-US" sz="2400" dirty="0"/>
              <a:t>With everyday technological advancements and continual automation of existing processes, may it be an industrial process or one’s home, there is no binding to work that is being done to replace human activity by mechanical activity. So, following the trend we want to take automation into one’s home and specifically kitchens </a:t>
            </a:r>
            <a:endParaRPr lang="en-GB" sz="2400" dirty="0"/>
          </a:p>
        </p:txBody>
      </p:sp>
    </p:spTree>
    <p:extLst>
      <p:ext uri="{BB962C8B-B14F-4D97-AF65-F5344CB8AC3E}">
        <p14:creationId xmlns:p14="http://schemas.microsoft.com/office/powerpoint/2010/main" val="3579854202"/>
      </p:ext>
    </p:extLst>
  </p:cSld>
  <p:clrMapOvr>
    <a:masterClrMapping/>
  </p:clrMapOvr>
  <p:transition spd="slow">
    <p:push dir="u"/>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Introduction – Project as Solution</a:t>
            </a:r>
            <a:endParaRPr lang="en-GB" dirty="0"/>
          </a:p>
        </p:txBody>
      </p:sp>
      <p:sp>
        <p:nvSpPr>
          <p:cNvPr id="3" name="Content Placeholder 2"/>
          <p:cNvSpPr>
            <a:spLocks noGrp="1"/>
          </p:cNvSpPr>
          <p:nvPr>
            <p:ph idx="1"/>
          </p:nvPr>
        </p:nvSpPr>
        <p:spPr>
          <a:xfrm>
            <a:off x="1371600" y="2285999"/>
            <a:ext cx="9601200" cy="4008783"/>
          </a:xfrm>
        </p:spPr>
        <p:txBody>
          <a:bodyPr>
            <a:normAutofit lnSpcReduction="10000"/>
          </a:bodyPr>
          <a:lstStyle/>
          <a:p>
            <a:pPr algn="just"/>
            <a:r>
              <a:rPr lang="en-US" sz="2800" dirty="0"/>
              <a:t>Keeping the problem statement in mind, we intend on developing a robotic system that shall automate daily kitchen work at home as much as possible. The system shall be an assistant to the user</a:t>
            </a:r>
          </a:p>
          <a:p>
            <a:pPr algn="just"/>
            <a:r>
              <a:rPr lang="en-US" sz="2800" dirty="0"/>
              <a:t>The system shall also feature “</a:t>
            </a:r>
            <a:r>
              <a:rPr lang="en-US" sz="2800" dirty="0" err="1"/>
              <a:t>IoT</a:t>
            </a:r>
            <a:r>
              <a:rPr lang="en-US" sz="2800" dirty="0"/>
              <a:t>” implementation which shall remove the user’s need for presence on site for task initiation. It shall not matter whether your are at home or not</a:t>
            </a:r>
          </a:p>
          <a:p>
            <a:pPr algn="just"/>
            <a:r>
              <a:rPr lang="en-US" sz="2800" dirty="0"/>
              <a:t>Let’s say you're bringing home some friends and there is no one at home to cook food for them, wait! Our project is the solution!</a:t>
            </a:r>
            <a:endParaRPr lang="en-GB" sz="2800" dirty="0"/>
          </a:p>
        </p:txBody>
      </p:sp>
    </p:spTree>
    <p:extLst>
      <p:ext uri="{BB962C8B-B14F-4D97-AF65-F5344CB8AC3E}">
        <p14:creationId xmlns:p14="http://schemas.microsoft.com/office/powerpoint/2010/main" val="367174530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Scope of Work</a:t>
            </a:r>
            <a:endParaRPr lang="en-GB" dirty="0"/>
          </a:p>
        </p:txBody>
      </p:sp>
      <p:sp>
        <p:nvSpPr>
          <p:cNvPr id="3" name="Content Placeholder 2"/>
          <p:cNvSpPr>
            <a:spLocks noGrp="1"/>
          </p:cNvSpPr>
          <p:nvPr>
            <p:ph idx="1"/>
          </p:nvPr>
        </p:nvSpPr>
        <p:spPr>
          <a:xfrm>
            <a:off x="1371600" y="2286000"/>
            <a:ext cx="9601200" cy="3810000"/>
          </a:xfrm>
        </p:spPr>
        <p:txBody>
          <a:bodyPr>
            <a:normAutofit lnSpcReduction="10000"/>
          </a:bodyPr>
          <a:lstStyle/>
          <a:p>
            <a:pPr algn="just"/>
            <a:r>
              <a:rPr lang="en-US" sz="2400" dirty="0"/>
              <a:t>The project’s scope includes working on robotic arm(s) so that with controlled movements it shall be able to perform tasks. Secondly, development of an Android app so that project may feature “</a:t>
            </a:r>
            <a:r>
              <a:rPr lang="en-US" sz="2400" dirty="0" err="1"/>
              <a:t>IoT</a:t>
            </a:r>
            <a:r>
              <a:rPr lang="en-US" sz="2400" dirty="0"/>
              <a:t>” implementation.</a:t>
            </a:r>
          </a:p>
          <a:p>
            <a:pPr algn="just"/>
            <a:r>
              <a:rPr lang="en-US" sz="2400" dirty="0"/>
              <a:t>Currently, we intend on developing a prototype with some limitations and constraints. </a:t>
            </a:r>
          </a:p>
          <a:p>
            <a:pPr algn="just"/>
            <a:r>
              <a:rPr lang="en-US" sz="2400" dirty="0"/>
              <a:t>Our main focus, currently remains only on cooking and some related tasks.</a:t>
            </a:r>
          </a:p>
          <a:p>
            <a:pPr algn="just"/>
            <a:r>
              <a:rPr lang="en-US" sz="2400" dirty="0"/>
              <a:t>We shall provide the system with known environment by designing a kitchen workplace of our own. </a:t>
            </a:r>
            <a:endParaRPr lang="en-GB" sz="2400" dirty="0"/>
          </a:p>
        </p:txBody>
      </p:sp>
    </p:spTree>
    <p:extLst>
      <p:ext uri="{BB962C8B-B14F-4D97-AF65-F5344CB8AC3E}">
        <p14:creationId xmlns:p14="http://schemas.microsoft.com/office/powerpoint/2010/main" val="871749924"/>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Extended Scope </a:t>
            </a:r>
            <a:endParaRPr lang="en-GB" dirty="0"/>
          </a:p>
        </p:txBody>
      </p:sp>
      <p:sp>
        <p:nvSpPr>
          <p:cNvPr id="3" name="Content Placeholder 2"/>
          <p:cNvSpPr>
            <a:spLocks noGrp="1"/>
          </p:cNvSpPr>
          <p:nvPr>
            <p:ph idx="1"/>
          </p:nvPr>
        </p:nvSpPr>
        <p:spPr>
          <a:xfrm>
            <a:off x="1371600" y="2285999"/>
            <a:ext cx="9601200" cy="4340087"/>
          </a:xfrm>
        </p:spPr>
        <p:txBody>
          <a:bodyPr>
            <a:normAutofit/>
          </a:bodyPr>
          <a:lstStyle/>
          <a:p>
            <a:pPr algn="just"/>
            <a:r>
              <a:rPr lang="en-US" sz="2400" dirty="0"/>
              <a:t>After, initial implementation, the project may be extended in many different ways, for example; </a:t>
            </a:r>
          </a:p>
          <a:p>
            <a:pPr algn="just"/>
            <a:r>
              <a:rPr lang="en-US" sz="2400" dirty="0"/>
              <a:t>The system may work in a partially known environment.</a:t>
            </a:r>
          </a:p>
          <a:p>
            <a:pPr algn="just"/>
            <a:r>
              <a:rPr lang="en-US" sz="2400" dirty="0"/>
              <a:t>The system may learn directly from the user by observing his/her cooking style and copying it as such.</a:t>
            </a:r>
          </a:p>
          <a:p>
            <a:pPr algn="just"/>
            <a:r>
              <a:rPr lang="en-US" sz="2400" dirty="0"/>
              <a:t>The system may carry out other tasks of kitchen such as Dish washing, Meal Presentation etc. </a:t>
            </a:r>
          </a:p>
          <a:p>
            <a:pPr algn="just"/>
            <a:r>
              <a:rPr lang="en-US" sz="2400" b="1" dirty="0"/>
              <a:t>This is extended scope; we don’t guarantee any feature of extended scope to be included in our implementation.</a:t>
            </a:r>
            <a:endParaRPr lang="en-GB" sz="2400" b="1" dirty="0"/>
          </a:p>
        </p:txBody>
      </p:sp>
    </p:spTree>
    <p:extLst>
      <p:ext uri="{BB962C8B-B14F-4D97-AF65-F5344CB8AC3E}">
        <p14:creationId xmlns:p14="http://schemas.microsoft.com/office/powerpoint/2010/main" val="2568656143"/>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p>
            <a:r>
              <a:rPr lang="en-US" dirty="0"/>
              <a:t>Objectives – Academic </a:t>
            </a:r>
            <a:endParaRPr lang="en-GB" dirty="0"/>
          </a:p>
        </p:txBody>
      </p:sp>
      <p:sp>
        <p:nvSpPr>
          <p:cNvPr id="3" name="Content Placeholder 2"/>
          <p:cNvSpPr>
            <a:spLocks noGrp="1"/>
          </p:cNvSpPr>
          <p:nvPr>
            <p:ph idx="1"/>
          </p:nvPr>
        </p:nvSpPr>
        <p:spPr/>
        <p:txBody>
          <a:bodyPr/>
          <a:lstStyle/>
          <a:p>
            <a:pPr lvl="0" algn="just"/>
            <a:r>
              <a:rPr lang="en-US" sz="2400" dirty="0"/>
              <a:t>Learning and implementation of concepts of Internet of Things </a:t>
            </a:r>
            <a:endParaRPr lang="en-GB" sz="2400" dirty="0"/>
          </a:p>
          <a:p>
            <a:pPr lvl="0" algn="just"/>
            <a:r>
              <a:rPr lang="en-US" sz="2400" dirty="0"/>
              <a:t>Learning and implementation of Python Language</a:t>
            </a:r>
            <a:endParaRPr lang="en-GB" sz="2400" dirty="0"/>
          </a:p>
          <a:p>
            <a:pPr lvl="0" algn="just"/>
            <a:r>
              <a:rPr lang="en-US" sz="2400" dirty="0"/>
              <a:t>Learning to work on Raspberry Pi</a:t>
            </a:r>
            <a:endParaRPr lang="en-GB" sz="2400" dirty="0"/>
          </a:p>
          <a:p>
            <a:pPr lvl="0" algn="just"/>
            <a:r>
              <a:rPr lang="en-US" sz="2400" dirty="0"/>
              <a:t>Learning and implementation of Android Development </a:t>
            </a:r>
            <a:endParaRPr lang="en-GB" sz="2400" dirty="0"/>
          </a:p>
          <a:p>
            <a:pPr lvl="0" algn="just"/>
            <a:r>
              <a:rPr lang="en-US" sz="2400" dirty="0"/>
              <a:t>Learning to work with different sensors, motors and other hardware components. </a:t>
            </a:r>
            <a:endParaRPr lang="en-GB" sz="2400" dirty="0"/>
          </a:p>
          <a:p>
            <a:pPr lvl="0" algn="just"/>
            <a:r>
              <a:rPr lang="en-US" sz="2400" dirty="0"/>
              <a:t>Learning concepts of Robotics</a:t>
            </a:r>
            <a:endParaRPr lang="en-GB" sz="2400" dirty="0"/>
          </a:p>
          <a:p>
            <a:endParaRPr lang="en-GB" dirty="0"/>
          </a:p>
        </p:txBody>
      </p:sp>
    </p:spTree>
    <p:extLst>
      <p:ext uri="{BB962C8B-B14F-4D97-AF65-F5344CB8AC3E}">
        <p14:creationId xmlns:p14="http://schemas.microsoft.com/office/powerpoint/2010/main" val="56200919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docProps/app.xml><?xml version="1.0" encoding="utf-8"?>
<Properties xmlns="http://schemas.openxmlformats.org/officeDocument/2006/extended-properties" xmlns:vt="http://schemas.openxmlformats.org/officeDocument/2006/docPropsVTypes">
  <Template>Crop</Template>
  <TotalTime>187</TotalTime>
  <Words>755</Words>
  <Application>Microsoft Office PowerPoint</Application>
  <PresentationFormat>Widescreen</PresentationFormat>
  <Paragraphs>75</Paragraphs>
  <Slides>17</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17</vt:i4>
      </vt:variant>
    </vt:vector>
  </HeadingPairs>
  <TitlesOfParts>
    <vt:vector size="20" baseType="lpstr">
      <vt:lpstr>Comic Sans MS</vt:lpstr>
      <vt:lpstr>Franklin Gothic Book</vt:lpstr>
      <vt:lpstr>Crop</vt:lpstr>
      <vt:lpstr>Final YEAR PROJECT</vt:lpstr>
      <vt:lpstr>Mr. CHEF </vt:lpstr>
      <vt:lpstr>SYNDICATE</vt:lpstr>
      <vt:lpstr>OUTLINE</vt:lpstr>
      <vt:lpstr>Introduction – Problem Statement </vt:lpstr>
      <vt:lpstr>Introduction – Project as Solution</vt:lpstr>
      <vt:lpstr>Scope of Work</vt:lpstr>
      <vt:lpstr>Extended Scope </vt:lpstr>
      <vt:lpstr>Objectives – Academic </vt:lpstr>
      <vt:lpstr>Objectives – Application/End Goal</vt:lpstr>
      <vt:lpstr>Work Done &amp; Being Done </vt:lpstr>
      <vt:lpstr>MOLEY</vt:lpstr>
      <vt:lpstr>Requirements – Material Resources </vt:lpstr>
      <vt:lpstr>Requirements – Skills </vt:lpstr>
      <vt:lpstr>Timeline </vt:lpstr>
      <vt:lpstr>Q/A Session</vt:lpstr>
      <vt:lpstr>Thank You!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Final YEAR PROJECT</dc:title>
  <dc:creator>Muhammad Mohsin Zafar</dc:creator>
  <cp:lastModifiedBy>Muhammad Mohsin Zafar</cp:lastModifiedBy>
  <cp:revision>17</cp:revision>
  <dcterms:created xsi:type="dcterms:W3CDTF">2017-06-07T23:30:05Z</dcterms:created>
  <dcterms:modified xsi:type="dcterms:W3CDTF">2017-06-08T04:16:15Z</dcterms:modified>
</cp:coreProperties>
</file>

<file path=docProps/thumbnail.jpeg>
</file>